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5" r:id="rId4"/>
    <p:sldId id="268" r:id="rId5"/>
    <p:sldId id="269" r:id="rId6"/>
    <p:sldId id="271" r:id="rId7"/>
    <p:sldId id="272" r:id="rId8"/>
    <p:sldId id="263" r:id="rId9"/>
  </p:sldIdLst>
  <p:sldSz cx="10080625" cy="5670550"/>
  <p:notesSz cx="7559675" cy="106918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84"/>
  </p:normalViewPr>
  <p:slideViewPr>
    <p:cSldViewPr snapToGrid="0">
      <p:cViewPr varScale="1">
        <p:scale>
          <a:sx n="128" d="100"/>
          <a:sy n="128" d="100"/>
        </p:scale>
        <p:origin x="6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23460A4-A586-495A-9E14-2045752BC36D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962FE2A-5574-4E5A-A116-8F47A53260F0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6A7525D-F728-488C-9D08-1E78F88D44C4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05174A3-8FCD-47AF-A9A5-25A726EBFBEC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 wzorca podtytułu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715AD42-FF1D-4B1F-9D4C-0126198A9CA3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83A84BA-5A21-4416-9C22-C1AA61EEB701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AC01B76-F91C-4402-AA86-5DC54BD22B0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C2CD307-8E41-4D54-971A-5B6E9C011EE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 wzorca podtytułu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5112D9A-3DED-4394-85EB-4011E33F5F7A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ytuł, 2 elementy zawartości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601E14A-6A57-4393-ADFB-A790F1EDE7CE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0DAC735-75BD-481B-B9E1-E2C859E9A0A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897B72F-06A0-45A2-A9C3-EB03A6C80C1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320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&lt;stopka&gt;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6FD78CA-81FE-44A9-A1E5-AA6F17ADDE64}" type="slidenum"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pl-PL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&lt;data/godzina&gt;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format tekstu tytułu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rostokąt 40"/>
          <p:cNvSpPr/>
          <p:nvPr/>
        </p:nvSpPr>
        <p:spPr>
          <a:xfrm>
            <a:off x="1465865" y="2934550"/>
            <a:ext cx="7148894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36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Prawo do zrzeszania się</a:t>
            </a:r>
            <a:endParaRPr lang="pl-PL" sz="36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10000"/>
              </a:lnSpc>
            </a:pPr>
            <a:endParaRPr lang="pl-PL" sz="1600" b="0" i="1" strike="noStrike" spc="-1" dirty="0">
              <a:solidFill>
                <a:srgbClr val="FFFFFF"/>
              </a:solidFill>
              <a:latin typeface="Gadugi"/>
              <a:ea typeface="DejaVu Sans"/>
            </a:endParaRPr>
          </a:p>
          <a:p>
            <a:pPr algn="ctr">
              <a:lnSpc>
                <a:spcPct val="110000"/>
              </a:lnSpc>
            </a:pPr>
            <a:endParaRPr lang="pl-PL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Łącznik prosty 41"/>
          <p:cNvSpPr/>
          <p:nvPr/>
        </p:nvSpPr>
        <p:spPr>
          <a:xfrm>
            <a:off x="1044000" y="2700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Łącznik prosty 42"/>
          <p:cNvSpPr/>
          <p:nvPr/>
        </p:nvSpPr>
        <p:spPr>
          <a:xfrm>
            <a:off x="1044000" y="2736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/>
          <p:cNvSpPr/>
          <p:nvPr/>
        </p:nvSpPr>
        <p:spPr>
          <a:xfrm>
            <a:off x="1057851" y="2421179"/>
            <a:ext cx="7702199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228600" indent="-22860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Co to znaczy zrzeszać się?</a:t>
            </a:r>
          </a:p>
          <a:p>
            <a:pPr marL="228600" indent="-22860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Do jakich grup, klubów, kół zainteresowań lub organizacji należycie? </a:t>
            </a:r>
          </a:p>
          <a:p>
            <a:pPr marL="228600" indent="-22860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A może chcielibyście </a:t>
            </a:r>
            <a:r>
              <a:rPr lang="pl-PL" sz="1100" b="1" spc="-1" dirty="0" err="1">
                <a:solidFill>
                  <a:srgbClr val="FFFFFF"/>
                </a:solidFill>
                <a:latin typeface="Gadugi"/>
              </a:rPr>
              <a:t>doączyć</a:t>
            </a: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 do jakiejś grupy?</a:t>
            </a:r>
          </a:p>
          <a:p>
            <a:pPr marL="228600" indent="-22860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b="1" spc="-1" dirty="0">
              <a:solidFill>
                <a:srgbClr val="FFFFFF"/>
              </a:solidFill>
              <a:latin typeface="Gadugi"/>
            </a:endParaRPr>
          </a:p>
          <a:p>
            <a:pPr marL="228600" indent="-22860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b="1" spc="-1" dirty="0">
              <a:solidFill>
                <a:srgbClr val="FFFFFF"/>
              </a:solidFill>
              <a:latin typeface="Gadugi"/>
            </a:endParaRPr>
          </a:p>
          <a:p>
            <a:pPr marL="228600" indent="-22860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b="1" spc="-1" dirty="0">
              <a:solidFill>
                <a:srgbClr val="FFFFFF"/>
              </a:solidFill>
              <a:latin typeface="Gadugi"/>
            </a:endParaRPr>
          </a:p>
          <a:p>
            <a:pPr marL="228600" indent="-22860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b="1" spc="-1" dirty="0">
              <a:solidFill>
                <a:srgbClr val="FFFFFF"/>
              </a:solidFill>
              <a:latin typeface="Gadugi"/>
            </a:endParaRPr>
          </a:p>
          <a:p>
            <a:pPr>
              <a:lnSpc>
                <a:spcPct val="130000"/>
              </a:lnSpc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Prawo do zrzeszania się = prawo do tworzenia i wstępowania do grup, klubów i organizacji, by działać razem i realizować wspólne cele. </a:t>
            </a:r>
          </a:p>
        </p:txBody>
      </p:sp>
      <p:sp>
        <p:nvSpPr>
          <p:cNvPr id="45" name="Prostokąt 44"/>
          <p:cNvSpPr/>
          <p:nvPr/>
        </p:nvSpPr>
        <p:spPr>
          <a:xfrm>
            <a:off x="1115999" y="1728000"/>
            <a:ext cx="5245043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Wprowadzenie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/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Prawo do zrzeszania się</a:t>
            </a:r>
            <a:endParaRPr lang="pl-PL" sz="1300" b="0" strike="noStrike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/>
          <p:cNvSpPr/>
          <p:nvPr/>
        </p:nvSpPr>
        <p:spPr>
          <a:xfrm>
            <a:off x="1356730" y="37763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/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b="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/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F3723F-2081-E263-D40E-70893000DB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>
            <a:extLst>
              <a:ext uri="{FF2B5EF4-FFF2-40B4-BE49-F238E27FC236}">
                <a16:creationId xmlns:a16="http://schemas.microsoft.com/office/drawing/2014/main" id="{AB18891F-620D-97C2-3E0D-69C1D135349A}"/>
              </a:ext>
            </a:extLst>
          </p:cNvPr>
          <p:cNvSpPr/>
          <p:nvPr/>
        </p:nvSpPr>
        <p:spPr>
          <a:xfrm>
            <a:off x="1057852" y="2421179"/>
            <a:ext cx="6020296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30000"/>
              </a:lnSpc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Przykłady legalnych zrzeszeń: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Samorząd uczniowski </a:t>
            </a:r>
            <a:r>
              <a:rPr lang="pl-PL" sz="1100" spc="-1" dirty="0">
                <a:solidFill>
                  <a:srgbClr val="FFFFFF"/>
                </a:solidFill>
                <a:latin typeface="Gadugi"/>
              </a:rPr>
              <a:t>– uczy decydowania i organizacji życia szkoły.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Szkolne koła zainteresowań (teatralne, muzyczne, filmowe) </a:t>
            </a:r>
            <a:r>
              <a:rPr lang="pl-PL" sz="1100" spc="-1" dirty="0">
                <a:solidFill>
                  <a:srgbClr val="FFFFFF"/>
                </a:solidFill>
                <a:latin typeface="Gadugi"/>
              </a:rPr>
              <a:t>– rozwijają pasje i umiejętności artystyczne.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Kluby sportowe i e-sportowe </a:t>
            </a:r>
            <a:r>
              <a:rPr lang="pl-PL" sz="1100" spc="-1" dirty="0">
                <a:solidFill>
                  <a:srgbClr val="FFFFFF"/>
                </a:solidFill>
                <a:latin typeface="Gadugi"/>
              </a:rPr>
              <a:t>– uczą współpracy, strategii i zdrowotnej rywalizacji.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Organizacje młodzieżowe i </a:t>
            </a:r>
            <a:r>
              <a:rPr lang="pl-PL" sz="1100" b="1" spc="-1" dirty="0" err="1">
                <a:solidFill>
                  <a:srgbClr val="FFFFFF"/>
                </a:solidFill>
                <a:latin typeface="Gadugi"/>
              </a:rPr>
              <a:t>wolontariackie</a:t>
            </a: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 </a:t>
            </a:r>
            <a:r>
              <a:rPr lang="pl-PL" sz="1100" spc="-1" dirty="0">
                <a:solidFill>
                  <a:srgbClr val="FFFFFF"/>
                </a:solidFill>
                <a:latin typeface="Gadugi"/>
              </a:rPr>
              <a:t>– wspierają lokalną społeczność i rozwijają empatię.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Warsztaty artystyczne i naukowe </a:t>
            </a:r>
            <a:r>
              <a:rPr lang="pl-PL" sz="1100" spc="-1" dirty="0">
                <a:solidFill>
                  <a:srgbClr val="FFFFFF"/>
                </a:solidFill>
                <a:latin typeface="Gadugi"/>
              </a:rPr>
              <a:t>– pozwalają zdobywać nowe umiejętności i rozwijać kreatywność. </a:t>
            </a:r>
          </a:p>
        </p:txBody>
      </p:sp>
      <p:sp>
        <p:nvSpPr>
          <p:cNvPr id="45" name="Prostokąt 44">
            <a:extLst>
              <a:ext uri="{FF2B5EF4-FFF2-40B4-BE49-F238E27FC236}">
                <a16:creationId xmlns:a16="http://schemas.microsoft.com/office/drawing/2014/main" id="{1E1197A7-FFA5-B792-019A-AB337249BEFD}"/>
              </a:ext>
            </a:extLst>
          </p:cNvPr>
          <p:cNvSpPr/>
          <p:nvPr/>
        </p:nvSpPr>
        <p:spPr>
          <a:xfrm>
            <a:off x="1115999" y="1728000"/>
            <a:ext cx="5245043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Mini wykład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>
            <a:extLst>
              <a:ext uri="{FF2B5EF4-FFF2-40B4-BE49-F238E27FC236}">
                <a16:creationId xmlns:a16="http://schemas.microsoft.com/office/drawing/2014/main" id="{CC8826CA-4EED-9B1A-350D-B4C80E6EC1F9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Prawo do zrzeszania się</a:t>
            </a:r>
            <a:endParaRPr lang="pl-PL" sz="1300" b="0" strike="noStrike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>
            <a:extLst>
              <a:ext uri="{FF2B5EF4-FFF2-40B4-BE49-F238E27FC236}">
                <a16:creationId xmlns:a16="http://schemas.microsoft.com/office/drawing/2014/main" id="{63E8FDB4-928A-D37C-89EE-0E9972F751AB}"/>
              </a:ext>
            </a:extLst>
          </p:cNvPr>
          <p:cNvSpPr/>
          <p:nvPr/>
        </p:nvSpPr>
        <p:spPr>
          <a:xfrm>
            <a:off x="1356730" y="37763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>
            <a:extLst>
              <a:ext uri="{FF2B5EF4-FFF2-40B4-BE49-F238E27FC236}">
                <a16:creationId xmlns:a16="http://schemas.microsoft.com/office/drawing/2014/main" id="{0B43E3AB-D379-FE3E-DF4E-30F4BB3A4106}"/>
              </a:ext>
            </a:extLst>
          </p:cNvPr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b="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>
            <a:extLst>
              <a:ext uri="{FF2B5EF4-FFF2-40B4-BE49-F238E27FC236}">
                <a16:creationId xmlns:a16="http://schemas.microsoft.com/office/drawing/2014/main" id="{9FE8CAE0-DE1E-0276-297B-02DF83BA2396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52872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57D837-4BE3-A6B0-9488-2F48A1110D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>
            <a:extLst>
              <a:ext uri="{FF2B5EF4-FFF2-40B4-BE49-F238E27FC236}">
                <a16:creationId xmlns:a16="http://schemas.microsoft.com/office/drawing/2014/main" id="{B00FA270-C205-D7DF-28FE-A9D0963852B3}"/>
              </a:ext>
            </a:extLst>
          </p:cNvPr>
          <p:cNvSpPr/>
          <p:nvPr/>
        </p:nvSpPr>
        <p:spPr>
          <a:xfrm>
            <a:off x="1057852" y="2421179"/>
            <a:ext cx="6020296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30000"/>
              </a:lnSpc>
            </a:pPr>
            <a:endParaRPr lang="pl-PL" sz="1100" b="1" spc="-1" dirty="0">
              <a:solidFill>
                <a:srgbClr val="FFFFFF"/>
              </a:solidFill>
              <a:latin typeface="Gadugi"/>
            </a:endParaRP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Określenie celu i rodzaju działalności 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Sprawdzenie regulaminów szkolnych 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Wybranie opiekuna/mentora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Sporządzenie krótkiego regulaminu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Zgłoszenie inicjatywy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endParaRPr lang="pl-PL" sz="1100" spc="-1" dirty="0">
              <a:solidFill>
                <a:srgbClr val="FFFFFF"/>
              </a:solidFill>
              <a:latin typeface="Gadugi"/>
            </a:endParaRP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Niepełnoletni </a:t>
            </a:r>
            <a:r>
              <a:rPr lang="pl-PL" sz="1100" spc="-1" dirty="0">
                <a:solidFill>
                  <a:srgbClr val="FFFFFF"/>
                </a:solidFill>
                <a:latin typeface="Gadugi"/>
                <a:sym typeface="Wingdings" pitchFamily="2" charset="2"/>
              </a:rPr>
              <a:t> zgoda rodzica lub opiekuna prawnego</a:t>
            </a:r>
            <a:endParaRPr lang="pl-PL" sz="1100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5" name="Prostokąt 44">
            <a:extLst>
              <a:ext uri="{FF2B5EF4-FFF2-40B4-BE49-F238E27FC236}">
                <a16:creationId xmlns:a16="http://schemas.microsoft.com/office/drawing/2014/main" id="{08ECD771-8FAB-CEC8-50C8-59FC45D68816}"/>
              </a:ext>
            </a:extLst>
          </p:cNvPr>
          <p:cNvSpPr/>
          <p:nvPr/>
        </p:nvSpPr>
        <p:spPr>
          <a:xfrm>
            <a:off x="1115999" y="1728000"/>
            <a:ext cx="5245043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Jak założyć koło naukowe lub inną inicjatywę?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>
            <a:extLst>
              <a:ext uri="{FF2B5EF4-FFF2-40B4-BE49-F238E27FC236}">
                <a16:creationId xmlns:a16="http://schemas.microsoft.com/office/drawing/2014/main" id="{A8FDD668-9C07-C59C-3AD0-698E98A8465F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Prawo do zrzeszania się</a:t>
            </a:r>
            <a:endParaRPr lang="pl-PL" sz="1300" b="0" strike="noStrike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>
            <a:extLst>
              <a:ext uri="{FF2B5EF4-FFF2-40B4-BE49-F238E27FC236}">
                <a16:creationId xmlns:a16="http://schemas.microsoft.com/office/drawing/2014/main" id="{8E246E91-DD4E-D5CF-1978-6BD02E73C510}"/>
              </a:ext>
            </a:extLst>
          </p:cNvPr>
          <p:cNvSpPr/>
          <p:nvPr/>
        </p:nvSpPr>
        <p:spPr>
          <a:xfrm>
            <a:off x="1356730" y="37763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>
            <a:extLst>
              <a:ext uri="{FF2B5EF4-FFF2-40B4-BE49-F238E27FC236}">
                <a16:creationId xmlns:a16="http://schemas.microsoft.com/office/drawing/2014/main" id="{A38786F3-788A-ACB9-149E-8DC43D31A4F3}"/>
              </a:ext>
            </a:extLst>
          </p:cNvPr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b="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>
            <a:extLst>
              <a:ext uri="{FF2B5EF4-FFF2-40B4-BE49-F238E27FC236}">
                <a16:creationId xmlns:a16="http://schemas.microsoft.com/office/drawing/2014/main" id="{34739773-3DD8-5056-5A1C-8BE16F019F9A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16297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45ED885-65A5-C1FE-5539-A0E01FD55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>
            <a:extLst>
              <a:ext uri="{FF2B5EF4-FFF2-40B4-BE49-F238E27FC236}">
                <a16:creationId xmlns:a16="http://schemas.microsoft.com/office/drawing/2014/main" id="{5CBB62C1-85EF-3666-006E-B4FFF1C9D28D}"/>
              </a:ext>
            </a:extLst>
          </p:cNvPr>
          <p:cNvSpPr/>
          <p:nvPr/>
        </p:nvSpPr>
        <p:spPr>
          <a:xfrm>
            <a:off x="1057852" y="2421179"/>
            <a:ext cx="6020296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30000"/>
              </a:lnSpc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Instrukcja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Czy w tej sytuacji prawo do zrzeszania się jest respektowane czy naruszone?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Jak można na legalnie zrealizować inicjatywę?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Do kogo można zgłosić problem lub uzyskać wsparcie?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5" name="Prostokąt 44">
            <a:extLst>
              <a:ext uri="{FF2B5EF4-FFF2-40B4-BE49-F238E27FC236}">
                <a16:creationId xmlns:a16="http://schemas.microsoft.com/office/drawing/2014/main" id="{79AB7A32-9B31-43F2-CF62-7E780F986B9F}"/>
              </a:ext>
            </a:extLst>
          </p:cNvPr>
          <p:cNvSpPr/>
          <p:nvPr/>
        </p:nvSpPr>
        <p:spPr>
          <a:xfrm>
            <a:off x="1115999" y="1728000"/>
            <a:ext cx="7024149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Analiza przypadkó</a:t>
            </a:r>
            <a:r>
              <a:rPr lang="pl-PL" sz="2000" b="1" spc="-1" dirty="0">
                <a:solidFill>
                  <a:srgbClr val="DEB940"/>
                </a:solidFill>
                <a:latin typeface="Gadugi"/>
                <a:ea typeface="DejaVu Sans"/>
              </a:rPr>
              <a:t>w – praca w grupach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>
            <a:extLst>
              <a:ext uri="{FF2B5EF4-FFF2-40B4-BE49-F238E27FC236}">
                <a16:creationId xmlns:a16="http://schemas.microsoft.com/office/drawing/2014/main" id="{9C2E31F8-F047-64B9-3187-6BB6A655FF83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Prawo do zrzeszania się</a:t>
            </a:r>
            <a:endParaRPr lang="pl-PL" sz="1300" b="0" strike="noStrike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>
            <a:extLst>
              <a:ext uri="{FF2B5EF4-FFF2-40B4-BE49-F238E27FC236}">
                <a16:creationId xmlns:a16="http://schemas.microsoft.com/office/drawing/2014/main" id="{76DA0821-B144-A5A7-F08C-61893B65353A}"/>
              </a:ext>
            </a:extLst>
          </p:cNvPr>
          <p:cNvSpPr/>
          <p:nvPr/>
        </p:nvSpPr>
        <p:spPr>
          <a:xfrm>
            <a:off x="1356730" y="37763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>
            <a:extLst>
              <a:ext uri="{FF2B5EF4-FFF2-40B4-BE49-F238E27FC236}">
                <a16:creationId xmlns:a16="http://schemas.microsoft.com/office/drawing/2014/main" id="{F0E8615B-4506-1967-756E-DD9EFF72E161}"/>
              </a:ext>
            </a:extLst>
          </p:cNvPr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b="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>
            <a:extLst>
              <a:ext uri="{FF2B5EF4-FFF2-40B4-BE49-F238E27FC236}">
                <a16:creationId xmlns:a16="http://schemas.microsoft.com/office/drawing/2014/main" id="{A2DACEA0-B7BC-DCD8-174A-87D9C473256E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38490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A8F850-99E3-1BF3-D2D2-1DCB4D8FCA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>
            <a:extLst>
              <a:ext uri="{FF2B5EF4-FFF2-40B4-BE49-F238E27FC236}">
                <a16:creationId xmlns:a16="http://schemas.microsoft.com/office/drawing/2014/main" id="{9D4A81DC-A882-80E7-6F8F-00170768F016}"/>
              </a:ext>
            </a:extLst>
          </p:cNvPr>
          <p:cNvSpPr/>
          <p:nvPr/>
        </p:nvSpPr>
        <p:spPr>
          <a:xfrm>
            <a:off x="1057852" y="2421179"/>
            <a:ext cx="6943148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30000"/>
              </a:lnSpc>
            </a:pPr>
            <a:r>
              <a:rPr lang="pl-PL" sz="1400" b="1" spc="-1" dirty="0">
                <a:solidFill>
                  <a:srgbClr val="FFFFFF"/>
                </a:solidFill>
                <a:latin typeface="Gadugi"/>
              </a:rPr>
              <a:t>Teza – Uczniowie powinni mieć możliwość zakładania i uczestniczenia w grupach w szkole i online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5" name="Prostokąt 44">
            <a:extLst>
              <a:ext uri="{FF2B5EF4-FFF2-40B4-BE49-F238E27FC236}">
                <a16:creationId xmlns:a16="http://schemas.microsoft.com/office/drawing/2014/main" id="{AF9F7823-27AD-5447-F23F-2EB256EFB977}"/>
              </a:ext>
            </a:extLst>
          </p:cNvPr>
          <p:cNvSpPr/>
          <p:nvPr/>
        </p:nvSpPr>
        <p:spPr>
          <a:xfrm>
            <a:off x="1115999" y="1728000"/>
            <a:ext cx="7024149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Mini debata – Dlaczego warto działać razem?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>
            <a:extLst>
              <a:ext uri="{FF2B5EF4-FFF2-40B4-BE49-F238E27FC236}">
                <a16:creationId xmlns:a16="http://schemas.microsoft.com/office/drawing/2014/main" id="{6805A7E4-2227-8078-7B24-BEB659FBFFA6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Prawo do zrzeszania się</a:t>
            </a:r>
            <a:endParaRPr lang="pl-PL" sz="1300" b="0" strike="noStrike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>
            <a:extLst>
              <a:ext uri="{FF2B5EF4-FFF2-40B4-BE49-F238E27FC236}">
                <a16:creationId xmlns:a16="http://schemas.microsoft.com/office/drawing/2014/main" id="{C6B8EA9A-41BD-159B-A8BB-0DE1C5417636}"/>
              </a:ext>
            </a:extLst>
          </p:cNvPr>
          <p:cNvSpPr/>
          <p:nvPr/>
        </p:nvSpPr>
        <p:spPr>
          <a:xfrm>
            <a:off x="1356730" y="37763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>
            <a:extLst>
              <a:ext uri="{FF2B5EF4-FFF2-40B4-BE49-F238E27FC236}">
                <a16:creationId xmlns:a16="http://schemas.microsoft.com/office/drawing/2014/main" id="{B48E7BD9-D93D-235D-EECA-1ECEFEAD9717}"/>
              </a:ext>
            </a:extLst>
          </p:cNvPr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b="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>
            <a:extLst>
              <a:ext uri="{FF2B5EF4-FFF2-40B4-BE49-F238E27FC236}">
                <a16:creationId xmlns:a16="http://schemas.microsoft.com/office/drawing/2014/main" id="{1B3068DF-42CE-088E-A90E-57575D7519AE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87039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71A6BC-E43F-0DB5-B2B1-7D561E332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>
            <a:extLst>
              <a:ext uri="{FF2B5EF4-FFF2-40B4-BE49-F238E27FC236}">
                <a16:creationId xmlns:a16="http://schemas.microsoft.com/office/drawing/2014/main" id="{672D5AFD-C527-D376-A65A-7D4E9F9B5D07}"/>
              </a:ext>
            </a:extLst>
          </p:cNvPr>
          <p:cNvSpPr/>
          <p:nvPr/>
        </p:nvSpPr>
        <p:spPr>
          <a:xfrm>
            <a:off x="1057852" y="2421179"/>
            <a:ext cx="6943148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Uczestnictwo w grupach i organizacjach to </a:t>
            </a: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prawo obywatelskie</a:t>
            </a:r>
            <a:endParaRPr lang="pl-PL" sz="1100" spc="-1" dirty="0">
              <a:solidFill>
                <a:srgbClr val="FFFFFF"/>
              </a:solidFill>
              <a:latin typeface="Gadugi"/>
            </a:endParaRP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Prawo do zrzeszania się ma swoje granice – </a:t>
            </a: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nie wolno łamać prawa ani szkodzić innym</a:t>
            </a:r>
            <a:r>
              <a:rPr lang="pl-PL" sz="1100" spc="-1" dirty="0">
                <a:solidFill>
                  <a:srgbClr val="FFFFFF"/>
                </a:solidFill>
                <a:latin typeface="Gadugi"/>
              </a:rPr>
              <a:t>.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5" name="Prostokąt 44">
            <a:extLst>
              <a:ext uri="{FF2B5EF4-FFF2-40B4-BE49-F238E27FC236}">
                <a16:creationId xmlns:a16="http://schemas.microsoft.com/office/drawing/2014/main" id="{38D9A466-FF7B-4C97-AC12-0A973156561D}"/>
              </a:ext>
            </a:extLst>
          </p:cNvPr>
          <p:cNvSpPr/>
          <p:nvPr/>
        </p:nvSpPr>
        <p:spPr>
          <a:xfrm>
            <a:off x="1115999" y="1728000"/>
            <a:ext cx="7024149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Podsumowanie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>
            <a:extLst>
              <a:ext uri="{FF2B5EF4-FFF2-40B4-BE49-F238E27FC236}">
                <a16:creationId xmlns:a16="http://schemas.microsoft.com/office/drawing/2014/main" id="{512A56D7-8980-BF84-E759-5B10C96A6DF4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Prawo do zrzeszania się</a:t>
            </a:r>
            <a:endParaRPr lang="pl-PL" sz="1300" b="0" strike="noStrike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>
            <a:extLst>
              <a:ext uri="{FF2B5EF4-FFF2-40B4-BE49-F238E27FC236}">
                <a16:creationId xmlns:a16="http://schemas.microsoft.com/office/drawing/2014/main" id="{13D7D282-9420-1355-4493-2C676572E9BF}"/>
              </a:ext>
            </a:extLst>
          </p:cNvPr>
          <p:cNvSpPr/>
          <p:nvPr/>
        </p:nvSpPr>
        <p:spPr>
          <a:xfrm>
            <a:off x="1356730" y="37763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>
            <a:extLst>
              <a:ext uri="{FF2B5EF4-FFF2-40B4-BE49-F238E27FC236}">
                <a16:creationId xmlns:a16="http://schemas.microsoft.com/office/drawing/2014/main" id="{A73C2E34-9F91-8F10-B4C6-A2A45E6650CE}"/>
              </a:ext>
            </a:extLst>
          </p:cNvPr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b="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>
            <a:extLst>
              <a:ext uri="{FF2B5EF4-FFF2-40B4-BE49-F238E27FC236}">
                <a16:creationId xmlns:a16="http://schemas.microsoft.com/office/drawing/2014/main" id="{7738E639-D570-A3C0-7234-C43216D8A7B0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91033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F0D3F2-F499-8846-FD12-FAD5D9130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rostokąt 59">
            <a:extLst>
              <a:ext uri="{FF2B5EF4-FFF2-40B4-BE49-F238E27FC236}">
                <a16:creationId xmlns:a16="http://schemas.microsoft.com/office/drawing/2014/main" id="{5CF903D8-87D1-1DF3-9A06-152EAEC64D3E}"/>
              </a:ext>
            </a:extLst>
          </p:cNvPr>
          <p:cNvSpPr/>
          <p:nvPr/>
        </p:nvSpPr>
        <p:spPr>
          <a:xfrm>
            <a:off x="2520000" y="3060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2800" b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Dziękujemy za uwagę!</a:t>
            </a:r>
            <a:endParaRPr lang="pl-PL" sz="2800" b="0" strike="noStrike" spc="-1" dirty="0">
              <a:solidFill>
                <a:srgbClr val="DEB940"/>
              </a:solidFill>
              <a:latin typeface="Arial"/>
            </a:endParaRPr>
          </a:p>
          <a:p>
            <a:pPr algn="ctr">
              <a:lnSpc>
                <a:spcPct val="110000"/>
              </a:lnSpc>
            </a:pPr>
            <a:endParaRPr lang="pl-PL" sz="1000" b="0" strike="noStrike" spc="-1" dirty="0">
              <a:solidFill>
                <a:srgbClr val="DEB940"/>
              </a:solidFill>
              <a:latin typeface="Arial"/>
            </a:endParaRPr>
          </a:p>
        </p:txBody>
      </p:sp>
      <p:sp>
        <p:nvSpPr>
          <p:cNvPr id="61" name="Łącznik prosty 60">
            <a:extLst>
              <a:ext uri="{FF2B5EF4-FFF2-40B4-BE49-F238E27FC236}">
                <a16:creationId xmlns:a16="http://schemas.microsoft.com/office/drawing/2014/main" id="{364D8CF5-1B6D-F15C-2F6A-9F5142AB99C8}"/>
              </a:ext>
            </a:extLst>
          </p:cNvPr>
          <p:cNvSpPr/>
          <p:nvPr/>
        </p:nvSpPr>
        <p:spPr>
          <a:xfrm>
            <a:off x="1044000" y="2772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Łącznik prosty 61">
            <a:extLst>
              <a:ext uri="{FF2B5EF4-FFF2-40B4-BE49-F238E27FC236}">
                <a16:creationId xmlns:a16="http://schemas.microsoft.com/office/drawing/2014/main" id="{E1161229-56EA-6C69-D572-5BCE9CE6DE93}"/>
              </a:ext>
            </a:extLst>
          </p:cNvPr>
          <p:cNvSpPr/>
          <p:nvPr/>
        </p:nvSpPr>
        <p:spPr>
          <a:xfrm>
            <a:off x="1044000" y="2808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152531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galnie Młodzi - Nie chcę zdjęcia w Internecie" id="{35C84C39-9A90-7C4D-AAFE-FD732F3EFA88}" vid="{6779D856-3B0E-F949-A881-51F6C4DF708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1172</TotalTime>
  <Words>271</Words>
  <Application>Microsoft Macintosh PowerPoint</Application>
  <PresentationFormat>Niestandardowy</PresentationFormat>
  <Paragraphs>43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4" baseType="lpstr">
      <vt:lpstr>Arial</vt:lpstr>
      <vt:lpstr>Gadugi</vt:lpstr>
      <vt:lpstr>Symbol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Magdalena Herman</dc:creator>
  <dc:description/>
  <cp:lastModifiedBy>Magdalena Herman</cp:lastModifiedBy>
  <cp:revision>11</cp:revision>
  <cp:lastPrinted>2025-10-30T16:37:06Z</cp:lastPrinted>
  <dcterms:created xsi:type="dcterms:W3CDTF">2025-10-30T13:00:37Z</dcterms:created>
  <dcterms:modified xsi:type="dcterms:W3CDTF">2025-10-31T10:36:53Z</dcterms:modified>
  <dc:language>pl-PL</dc:language>
</cp:coreProperties>
</file>