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60" r:id="rId7"/>
    <p:sldId id="263" r:id="rId8"/>
  </p:sldIdLst>
  <p:sldSz cx="10080625" cy="5670550"/>
  <p:notesSz cx="7559675" cy="10691813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52"/>
    <p:restoredTop sz="94709"/>
  </p:normalViewPr>
  <p:slideViewPr>
    <p:cSldViewPr snapToGrid="0">
      <p:cViewPr varScale="1">
        <p:scale>
          <a:sx n="129" d="100"/>
          <a:sy n="129" d="100"/>
        </p:scale>
        <p:origin x="68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23460A4-A586-495A-9E14-2045752BC36D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962FE2A-5574-4E5A-A116-8F47A53260F0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6A7525D-F728-488C-9D08-1E78F88D44C4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05174A3-8FCD-47AF-A9A5-25A726EBFBEC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715AD42-FF1D-4B1F-9D4C-0126198A9CA3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83A84BA-5A21-4416-9C22-C1AA61EEB701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AC01B76-F91C-4402-AA86-5DC54BD22B0F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C2CD307-8E41-4D54-971A-5B6E9C011EED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5112D9A-3DED-4394-85EB-4011E33F5F7A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601E14A-6A57-4393-ADFB-A790F1EDE7CE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0DAC735-75BD-481B-B9E1-E2C859E9A0AC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l-PL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l-PL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897B72F-06A0-45A2-A9C3-EB03A6C80C18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ftr" idx="1"/>
          </p:nvPr>
        </p:nvSpPr>
        <p:spPr>
          <a:xfrm>
            <a:off x="3447360" y="5165280"/>
            <a:ext cx="319320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pl-PL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l-PL" sz="1400" b="0" strike="noStrike" spc="-1">
                <a:solidFill>
                  <a:srgbClr val="000000"/>
                </a:solidFill>
                <a:latin typeface="Times New Roman"/>
              </a:rPr>
              <a:t>&lt;stopka&gt;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sldNum" idx="2"/>
          </p:nvPr>
        </p:nvSpPr>
        <p:spPr>
          <a:xfrm>
            <a:off x="7227360" y="5165280"/>
            <a:ext cx="234648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pl-PL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86FD78CA-81FE-44A9-A1E5-AA6F17ADDE64}" type="slidenum">
              <a:rPr lang="pl-PL" sz="1400" b="0" strike="noStrike" spc="-1">
                <a:solidFill>
                  <a:srgbClr val="000000"/>
                </a:solidFill>
                <a:latin typeface="Times New Roman"/>
              </a:rPr>
              <a:t>‹#›</a:t>
            </a:fld>
            <a:endParaRPr lang="pl-PL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504000" y="5165280"/>
            <a:ext cx="234648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pl-PL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pl-PL" sz="1400" b="0" strike="noStrike" spc="-1">
                <a:solidFill>
                  <a:srgbClr val="000000"/>
                </a:solidFill>
                <a:latin typeface="Times New Roman"/>
              </a:rPr>
              <a:t>&lt;data/godzina&gt;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format tekstu tytułu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format tekstu konspektu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800" b="0" strike="noStrike" spc="-1">
                <a:solidFill>
                  <a:srgbClr val="000000"/>
                </a:solidFill>
                <a:latin typeface="Arial"/>
              </a:rPr>
              <a:t>Drugi poziom konspektu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400" b="0" strike="noStrike" spc="-1">
                <a:solidFill>
                  <a:srgbClr val="000000"/>
                </a:solidFill>
                <a:latin typeface="Arial"/>
              </a:rPr>
              <a:t>Trzeci poziom konspektu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Czwarty poziom konspektu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Piąty poziom konspektu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Szósty poziom konspektu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Siódmy poziom konspektu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rostokąt 40"/>
          <p:cNvSpPr/>
          <p:nvPr/>
        </p:nvSpPr>
        <p:spPr>
          <a:xfrm>
            <a:off x="2124000" y="2916000"/>
            <a:ext cx="5758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l-PL" sz="36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Rzecznik Praw Dziecka</a:t>
            </a:r>
            <a:endParaRPr lang="pl-PL" sz="3600" b="0" strike="noStrike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10000"/>
              </a:lnSpc>
            </a:pPr>
            <a:r>
              <a:rPr lang="pl-PL" sz="1600" b="0" i="1" strike="noStrike" spc="-1" dirty="0">
                <a:solidFill>
                  <a:srgbClr val="FFFFFF"/>
                </a:solidFill>
                <a:latin typeface="Gadugi"/>
                <a:ea typeface="DejaVu Sans"/>
              </a:rPr>
              <a:t>Mali Rzecznicy w Akcji</a:t>
            </a:r>
            <a:endParaRPr lang="pl-PL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Łącznik prosty 41"/>
          <p:cNvSpPr/>
          <p:nvPr/>
        </p:nvSpPr>
        <p:spPr>
          <a:xfrm>
            <a:off x="1044000" y="2700000"/>
            <a:ext cx="7920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Łącznik prosty 42"/>
          <p:cNvSpPr/>
          <p:nvPr/>
        </p:nvSpPr>
        <p:spPr>
          <a:xfrm>
            <a:off x="1044000" y="2736000"/>
            <a:ext cx="7920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rostokąt 43"/>
          <p:cNvSpPr/>
          <p:nvPr/>
        </p:nvSpPr>
        <p:spPr>
          <a:xfrm>
            <a:off x="1116000" y="2124000"/>
            <a:ext cx="770220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b="0" strike="noStrike" spc="-1" dirty="0">
                <a:solidFill>
                  <a:srgbClr val="FFFFFF"/>
                </a:solidFill>
                <a:latin typeface="Gadugi"/>
                <a:ea typeface="DejaVu Sans"/>
              </a:rPr>
              <a:t>Prawo do bezpieczeństwa i ochrony przed przemocą;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Prawo do edukacji i uczęszczania do szkoły;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b="0" strike="noStrike" spc="-1" dirty="0">
                <a:solidFill>
                  <a:srgbClr val="FFFFFF"/>
                </a:solidFill>
                <a:latin typeface="Gadugi"/>
              </a:rPr>
              <a:t>Prawo do wypoczynku i zabawy;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Prawo do prywatności i poszanowania swoich rzeczy;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b="0" strike="noStrike" spc="-1" dirty="0">
                <a:solidFill>
                  <a:srgbClr val="FFFFFF"/>
                </a:solidFill>
                <a:latin typeface="Gadugi"/>
              </a:rPr>
              <a:t>Prawo do wyrażania własnego zdania.</a:t>
            </a:r>
          </a:p>
          <a:p>
            <a:pPr>
              <a:lnSpc>
                <a:spcPct val="130000"/>
              </a:lnSpc>
            </a:pPr>
            <a:endParaRPr lang="pl-PL" sz="1100" spc="-1" dirty="0">
              <a:solidFill>
                <a:srgbClr val="FFFFFF"/>
              </a:solidFill>
              <a:latin typeface="Gadugi"/>
            </a:endParaRPr>
          </a:p>
        </p:txBody>
      </p:sp>
      <p:sp>
        <p:nvSpPr>
          <p:cNvPr id="45" name="Prostokąt 44"/>
          <p:cNvSpPr/>
          <p:nvPr/>
        </p:nvSpPr>
        <p:spPr>
          <a:xfrm>
            <a:off x="1116000" y="1728000"/>
            <a:ext cx="4822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pl-PL" sz="20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Wprowadzenie</a:t>
            </a:r>
            <a:endParaRPr lang="pl-PL" sz="2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rostokąt 45"/>
          <p:cNvSpPr/>
          <p:nvPr/>
        </p:nvSpPr>
        <p:spPr>
          <a:xfrm>
            <a:off x="4068000" y="331920"/>
            <a:ext cx="5758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r">
              <a:lnSpc>
                <a:spcPct val="100000"/>
              </a:lnSpc>
            </a:pPr>
            <a:r>
              <a:rPr lang="pl-PL" sz="13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Rzecznik Praw Dziecka</a:t>
            </a:r>
            <a:endParaRPr lang="pl-PL" sz="1300" b="0" strike="noStrike" spc="-1" dirty="0">
              <a:solidFill>
                <a:srgbClr val="000000"/>
              </a:solidFill>
              <a:latin typeface="Gadugi"/>
            </a:endParaRPr>
          </a:p>
          <a:p>
            <a:pPr algn="r">
              <a:lnSpc>
                <a:spcPct val="110000"/>
              </a:lnSpc>
            </a:pPr>
            <a:r>
              <a:rPr lang="pl-PL" sz="1100" b="0" i="1" strike="noStrike" spc="-1" dirty="0">
                <a:solidFill>
                  <a:srgbClr val="FFFFFF"/>
                </a:solidFill>
                <a:latin typeface="Gadugi"/>
                <a:ea typeface="DejaVu Sans"/>
              </a:rPr>
              <a:t>Mali Rzecznicy w Akcji</a:t>
            </a:r>
            <a:endParaRPr lang="pl-PL" sz="1100" b="0" strike="noStrike" spc="-1" dirty="0">
              <a:solidFill>
                <a:srgbClr val="000000"/>
              </a:solidFill>
              <a:latin typeface="Gadugi"/>
            </a:endParaRPr>
          </a:p>
        </p:txBody>
      </p:sp>
      <p:sp>
        <p:nvSpPr>
          <p:cNvPr id="47" name="Prostokąt 46"/>
          <p:cNvSpPr/>
          <p:nvPr/>
        </p:nvSpPr>
        <p:spPr>
          <a:xfrm>
            <a:off x="1116000" y="3274199"/>
            <a:ext cx="746147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pl-PL" sz="20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Dziecięcy Telefon Zaufania Rzecznika Praw Dziecka</a:t>
            </a:r>
            <a:endParaRPr lang="pl-PL" sz="2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rostokąt 47"/>
          <p:cNvSpPr/>
          <p:nvPr/>
        </p:nvSpPr>
        <p:spPr>
          <a:xfrm>
            <a:off x="1116000" y="3723299"/>
            <a:ext cx="770220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b="0" strike="noStrike" spc="-1" dirty="0">
                <a:solidFill>
                  <a:srgbClr val="FFFFFF"/>
                </a:solidFill>
                <a:latin typeface="Gadugi"/>
                <a:ea typeface="DejaVu Sans"/>
              </a:rPr>
              <a:t>24 godziny na dobę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7 dni w tygodniu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Bezpłatny, anonimowy i całkowicie dyskretny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b="0" strike="noStrike" spc="-1" dirty="0">
                <a:solidFill>
                  <a:srgbClr val="FFFFFF"/>
                </a:solidFill>
                <a:latin typeface="Gadugi"/>
              </a:rPr>
              <a:t>Czat online</a:t>
            </a:r>
          </a:p>
        </p:txBody>
      </p:sp>
      <p:sp>
        <p:nvSpPr>
          <p:cNvPr id="49" name="Łącznik prosty 48"/>
          <p:cNvSpPr/>
          <p:nvPr/>
        </p:nvSpPr>
        <p:spPr>
          <a:xfrm>
            <a:off x="468000" y="1080000"/>
            <a:ext cx="9252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rostokąt 49"/>
          <p:cNvSpPr/>
          <p:nvPr/>
        </p:nvSpPr>
        <p:spPr>
          <a:xfrm>
            <a:off x="1116000" y="2124000"/>
            <a:ext cx="607993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228600" indent="-228600">
              <a:lnSpc>
                <a:spcPct val="130000"/>
              </a:lnSpc>
              <a:buFont typeface="+mj-lt"/>
              <a:buAutoNum type="arabicPeriod"/>
            </a:pPr>
            <a:r>
              <a:rPr lang="pl-PL" sz="1100" b="1" strike="noStrike" spc="-1" dirty="0">
                <a:solidFill>
                  <a:srgbClr val="FFFFFF"/>
                </a:solidFill>
                <a:latin typeface="Gadugi"/>
                <a:ea typeface="DejaVu Sans"/>
              </a:rPr>
              <a:t>Poważna dyskusja:</a:t>
            </a:r>
            <a:r>
              <a:rPr lang="pl-PL" sz="1100" strike="noStrike" spc="-1" dirty="0">
                <a:solidFill>
                  <a:srgbClr val="FFFFFF"/>
                </a:solidFill>
                <a:latin typeface="Gadugi"/>
                <a:ea typeface="DejaVu Sans"/>
              </a:rPr>
              <a:t> Ktoś ciągle bije lub wyzywa dziecko.</a:t>
            </a:r>
          </a:p>
          <a:p>
            <a:pPr marL="228600" indent="-228600">
              <a:lnSpc>
                <a:spcPct val="130000"/>
              </a:lnSpc>
              <a:buFont typeface="+mj-lt"/>
              <a:buAutoNum type="arabicPeriod"/>
            </a:pP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Drobny konflikt:</a:t>
            </a:r>
            <a:r>
              <a:rPr lang="pl-PL" sz="1100" spc="-1" dirty="0">
                <a:solidFill>
                  <a:srgbClr val="FFFFFF"/>
                </a:solidFill>
                <a:latin typeface="Gadugi"/>
              </a:rPr>
              <a:t> Ktoś nie chce podzielić się kredkami.</a:t>
            </a:r>
          </a:p>
          <a:p>
            <a:pPr marL="228600" indent="-228600">
              <a:lnSpc>
                <a:spcPct val="130000"/>
              </a:lnSpc>
              <a:buFont typeface="+mj-lt"/>
              <a:buAutoNum type="arabicPeriod"/>
            </a:pPr>
            <a:r>
              <a:rPr lang="pl-PL" sz="1100" b="1" strike="noStrike" spc="-1" dirty="0">
                <a:solidFill>
                  <a:srgbClr val="FFFFFF"/>
                </a:solidFill>
                <a:latin typeface="Gadugi"/>
              </a:rPr>
              <a:t>Sytuacja szkolna:</a:t>
            </a:r>
            <a:r>
              <a:rPr lang="pl-PL" sz="1100" strike="noStrike" spc="-1" dirty="0">
                <a:solidFill>
                  <a:srgbClr val="FFFFFF"/>
                </a:solidFill>
                <a:latin typeface="Gadugi"/>
              </a:rPr>
              <a:t> Dziecko nie może korzystać z placu zabaw, bo starsi uczniowie go blokują.</a:t>
            </a:r>
          </a:p>
          <a:p>
            <a:pPr>
              <a:lnSpc>
                <a:spcPct val="130000"/>
              </a:lnSpc>
            </a:pPr>
            <a:endParaRPr lang="pl-PL" sz="1100" b="1" strike="noStrike" spc="-1" dirty="0">
              <a:solidFill>
                <a:srgbClr val="FFFFFF"/>
              </a:solidFill>
              <a:latin typeface="Gadugi"/>
            </a:endParaRPr>
          </a:p>
          <a:p>
            <a:pPr marL="228600" indent="-228600">
              <a:lnSpc>
                <a:spcPct val="130000"/>
              </a:lnSpc>
              <a:buFont typeface="+mj-lt"/>
              <a:buAutoNum type="arabicPeriod"/>
            </a:pPr>
            <a:endParaRPr lang="pl-PL" sz="1100" b="1" spc="-1" dirty="0">
              <a:solidFill>
                <a:srgbClr val="FFFFFF"/>
              </a:solidFill>
              <a:latin typeface="Gadugi"/>
            </a:endParaRPr>
          </a:p>
          <a:p>
            <a:pPr marL="228600" indent="-228600">
              <a:lnSpc>
                <a:spcPct val="130000"/>
              </a:lnSpc>
              <a:buFont typeface="+mj-lt"/>
              <a:buAutoNum type="arabicPeriod"/>
            </a:pPr>
            <a:endParaRPr lang="pl-PL" sz="1100" b="1" strike="noStrike" spc="-1" dirty="0">
              <a:solidFill>
                <a:srgbClr val="FFFFFF"/>
              </a:solidFill>
              <a:latin typeface="Gadugi"/>
            </a:endParaRPr>
          </a:p>
          <a:p>
            <a:pPr>
              <a:lnSpc>
                <a:spcPct val="130000"/>
              </a:lnSpc>
            </a:pP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Rzecznik Praw Dziecka</a:t>
            </a:r>
            <a:r>
              <a:rPr lang="pl-PL" sz="1100" spc="-1" dirty="0">
                <a:solidFill>
                  <a:srgbClr val="FFFFFF"/>
                </a:solidFill>
                <a:latin typeface="Gadugi"/>
              </a:rPr>
              <a:t> pomaga w </a:t>
            </a: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poważniejszych sprawach</a:t>
            </a:r>
            <a:r>
              <a:rPr lang="pl-PL" sz="1100" spc="-1" dirty="0">
                <a:solidFill>
                  <a:srgbClr val="FFFFFF"/>
                </a:solidFill>
                <a:latin typeface="Gadugi"/>
              </a:rPr>
              <a:t>, np. przemocy, dyskryminacji, złym traktowaniu w szkole lub w domu. </a:t>
            </a:r>
          </a:p>
          <a:p>
            <a:pPr>
              <a:lnSpc>
                <a:spcPct val="130000"/>
              </a:lnSpc>
            </a:pPr>
            <a:endParaRPr lang="pl-PL" sz="1100" b="1" strike="noStrike" spc="-1" dirty="0">
              <a:solidFill>
                <a:srgbClr val="FFFFFF"/>
              </a:solidFill>
              <a:latin typeface="Gadugi"/>
            </a:endParaRPr>
          </a:p>
          <a:p>
            <a:pPr>
              <a:lnSpc>
                <a:spcPct val="130000"/>
              </a:lnSpc>
            </a:pP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W drobnych sytuacjach</a:t>
            </a:r>
            <a:r>
              <a:rPr lang="pl-PL" sz="1100" spc="-1" dirty="0">
                <a:solidFill>
                  <a:srgbClr val="FFFFFF"/>
                </a:solidFill>
                <a:latin typeface="Gadugi"/>
              </a:rPr>
              <a:t> warto najpierw porozmawiać z rodzicem, wychowawcą lub pedagogiem.</a:t>
            </a:r>
            <a:endParaRPr lang="pl-PL" sz="1100" b="1" strike="noStrike" spc="-1" dirty="0">
              <a:solidFill>
                <a:srgbClr val="FFFFFF"/>
              </a:solidFill>
              <a:latin typeface="Gadugi"/>
            </a:endParaRPr>
          </a:p>
        </p:txBody>
      </p:sp>
      <p:sp>
        <p:nvSpPr>
          <p:cNvPr id="51" name="Prostokąt 50"/>
          <p:cNvSpPr/>
          <p:nvPr/>
        </p:nvSpPr>
        <p:spPr>
          <a:xfrm>
            <a:off x="1116000" y="1728000"/>
            <a:ext cx="4822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pl-PL" sz="20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Opowieści sytuacyjne</a:t>
            </a:r>
            <a:endParaRPr lang="pl-PL" sz="2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rostokąt 51"/>
          <p:cNvSpPr/>
          <p:nvPr/>
        </p:nvSpPr>
        <p:spPr>
          <a:xfrm>
            <a:off x="4068000" y="331920"/>
            <a:ext cx="5758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r">
              <a:lnSpc>
                <a:spcPct val="100000"/>
              </a:lnSpc>
            </a:pPr>
            <a:r>
              <a:rPr lang="pl-PL" b="1" spc="-1" dirty="0">
                <a:solidFill>
                  <a:srgbClr val="DEB940"/>
                </a:solidFill>
                <a:latin typeface="Gadugi"/>
              </a:rPr>
              <a:t>Rzecznik Praw Dziecka</a:t>
            </a:r>
            <a:endParaRPr lang="pl-PL" spc="-1" dirty="0">
              <a:solidFill>
                <a:srgbClr val="000000"/>
              </a:solidFill>
              <a:latin typeface="Gadugi"/>
            </a:endParaRPr>
          </a:p>
          <a:p>
            <a:pPr algn="r">
              <a:lnSpc>
                <a:spcPct val="110000"/>
              </a:lnSpc>
            </a:pPr>
            <a:r>
              <a:rPr lang="pl-PL" sz="1400" i="1" spc="-1" dirty="0">
                <a:solidFill>
                  <a:srgbClr val="FFFFFF"/>
                </a:solidFill>
                <a:latin typeface="Gadugi"/>
              </a:rPr>
              <a:t>Mali Rzecznicy w Akcji</a:t>
            </a:r>
            <a:endParaRPr lang="pl-PL" sz="1400" spc="-1" dirty="0">
              <a:solidFill>
                <a:srgbClr val="000000"/>
              </a:solidFill>
              <a:latin typeface="Gadugi"/>
            </a:endParaRPr>
          </a:p>
        </p:txBody>
      </p:sp>
      <p:sp>
        <p:nvSpPr>
          <p:cNvPr id="53" name="Łącznik prosty 52"/>
          <p:cNvSpPr/>
          <p:nvPr/>
        </p:nvSpPr>
        <p:spPr>
          <a:xfrm>
            <a:off x="468000" y="1080000"/>
            <a:ext cx="9252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584642F-7800-9130-F3FB-C4745699E3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rostokąt 43">
            <a:extLst>
              <a:ext uri="{FF2B5EF4-FFF2-40B4-BE49-F238E27FC236}">
                <a16:creationId xmlns:a16="http://schemas.microsoft.com/office/drawing/2014/main" id="{28DF8E1E-E83F-ADA0-77B9-5D427F705211}"/>
              </a:ext>
            </a:extLst>
          </p:cNvPr>
          <p:cNvSpPr/>
          <p:nvPr/>
        </p:nvSpPr>
        <p:spPr>
          <a:xfrm>
            <a:off x="1116000" y="2124000"/>
            <a:ext cx="770220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30000"/>
              </a:lnSpc>
            </a:pPr>
            <a:r>
              <a:rPr lang="pl-PL" sz="1100" b="1" strike="noStrike" spc="-1" dirty="0">
                <a:solidFill>
                  <a:srgbClr val="FFFFFF"/>
                </a:solidFill>
                <a:latin typeface="Gadugi"/>
                <a:ea typeface="DejaVu Sans"/>
              </a:rPr>
              <a:t>Zadanie grupy: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trike="noStrike" spc="-1" dirty="0">
                <a:solidFill>
                  <a:srgbClr val="FFFFFF"/>
                </a:solidFill>
                <a:latin typeface="Gadugi"/>
              </a:rPr>
              <a:t>Zidentyfikować, czy sprawa jest </a:t>
            </a:r>
            <a:r>
              <a:rPr lang="pl-PL" sz="1100" b="1" strike="noStrike" spc="-1" dirty="0">
                <a:solidFill>
                  <a:srgbClr val="FFFFFF"/>
                </a:solidFill>
                <a:latin typeface="Gadugi"/>
              </a:rPr>
              <a:t>poważna</a:t>
            </a:r>
            <a:r>
              <a:rPr lang="pl-PL" sz="1100" strike="noStrike" spc="-1" dirty="0">
                <a:solidFill>
                  <a:srgbClr val="FFFFFF"/>
                </a:solidFill>
                <a:latin typeface="Gadugi"/>
              </a:rPr>
              <a:t> czy </a:t>
            </a:r>
            <a:r>
              <a:rPr lang="pl-PL" sz="1100" b="1" strike="noStrike" spc="-1" dirty="0">
                <a:solidFill>
                  <a:srgbClr val="FFFFFF"/>
                </a:solidFill>
                <a:latin typeface="Gadugi"/>
              </a:rPr>
              <a:t>drobna</a:t>
            </a:r>
            <a:r>
              <a:rPr lang="pl-PL" sz="1100" strike="noStrike" spc="-1" dirty="0">
                <a:solidFill>
                  <a:srgbClr val="FFFFFF"/>
                </a:solidFill>
                <a:latin typeface="Gadugi"/>
              </a:rPr>
              <a:t>. 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Wymyślić, kto może pomóc i jakie kroki podjąć. 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trike="noStrike" spc="-1" dirty="0">
                <a:solidFill>
                  <a:srgbClr val="FFFFFF"/>
                </a:solidFill>
                <a:latin typeface="Gadugi"/>
              </a:rPr>
              <a:t>Przedstawić swoją sytuację i rozwiązanie</a:t>
            </a:r>
          </a:p>
          <a:p>
            <a:pPr>
              <a:lnSpc>
                <a:spcPct val="130000"/>
              </a:lnSpc>
            </a:pPr>
            <a:endParaRPr lang="pl-PL" sz="1100" spc="-1" dirty="0">
              <a:solidFill>
                <a:srgbClr val="FFFFFF"/>
              </a:solidFill>
              <a:latin typeface="Gadugi"/>
            </a:endParaRPr>
          </a:p>
        </p:txBody>
      </p:sp>
      <p:sp>
        <p:nvSpPr>
          <p:cNvPr id="45" name="Prostokąt 44">
            <a:extLst>
              <a:ext uri="{FF2B5EF4-FFF2-40B4-BE49-F238E27FC236}">
                <a16:creationId xmlns:a16="http://schemas.microsoft.com/office/drawing/2014/main" id="{0E59FAA2-35F5-B315-6660-C9256B7C43A5}"/>
              </a:ext>
            </a:extLst>
          </p:cNvPr>
          <p:cNvSpPr/>
          <p:nvPr/>
        </p:nvSpPr>
        <p:spPr>
          <a:xfrm>
            <a:off x="1116000" y="1728000"/>
            <a:ext cx="4822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pl-PL" sz="20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Gra „Rzecznik w Akcji”</a:t>
            </a:r>
            <a:endParaRPr lang="pl-PL" sz="2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rostokąt 45">
            <a:extLst>
              <a:ext uri="{FF2B5EF4-FFF2-40B4-BE49-F238E27FC236}">
                <a16:creationId xmlns:a16="http://schemas.microsoft.com/office/drawing/2014/main" id="{D20A569C-5236-E155-BFD0-4CF676432045}"/>
              </a:ext>
            </a:extLst>
          </p:cNvPr>
          <p:cNvSpPr/>
          <p:nvPr/>
        </p:nvSpPr>
        <p:spPr>
          <a:xfrm>
            <a:off x="4068000" y="331920"/>
            <a:ext cx="5758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r">
              <a:lnSpc>
                <a:spcPct val="100000"/>
              </a:lnSpc>
            </a:pPr>
            <a:r>
              <a:rPr lang="pl-PL" sz="13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Rzecznik Praw Dziecka</a:t>
            </a:r>
            <a:endParaRPr lang="pl-PL" sz="1300" b="0" strike="noStrike" spc="-1" dirty="0">
              <a:solidFill>
                <a:srgbClr val="000000"/>
              </a:solidFill>
              <a:latin typeface="Gadugi"/>
            </a:endParaRPr>
          </a:p>
          <a:p>
            <a:pPr algn="r">
              <a:lnSpc>
                <a:spcPct val="110000"/>
              </a:lnSpc>
            </a:pPr>
            <a:r>
              <a:rPr lang="pl-PL" sz="1100" b="0" i="1" strike="noStrike" spc="-1" dirty="0">
                <a:solidFill>
                  <a:srgbClr val="FFFFFF"/>
                </a:solidFill>
                <a:latin typeface="Gadugi"/>
                <a:ea typeface="DejaVu Sans"/>
              </a:rPr>
              <a:t>Mali Rzecznicy w Akcji</a:t>
            </a:r>
            <a:endParaRPr lang="pl-PL" sz="1100" b="0" strike="noStrike" spc="-1" dirty="0">
              <a:solidFill>
                <a:srgbClr val="000000"/>
              </a:solidFill>
              <a:latin typeface="Gadugi"/>
            </a:endParaRPr>
          </a:p>
        </p:txBody>
      </p:sp>
      <p:sp>
        <p:nvSpPr>
          <p:cNvPr id="47" name="Prostokąt 46">
            <a:extLst>
              <a:ext uri="{FF2B5EF4-FFF2-40B4-BE49-F238E27FC236}">
                <a16:creationId xmlns:a16="http://schemas.microsoft.com/office/drawing/2014/main" id="{C122801D-B69C-9F64-4BCA-254BF5D7C46A}"/>
              </a:ext>
            </a:extLst>
          </p:cNvPr>
          <p:cNvSpPr/>
          <p:nvPr/>
        </p:nvSpPr>
        <p:spPr>
          <a:xfrm>
            <a:off x="1116000" y="3274199"/>
            <a:ext cx="746147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pl-PL" sz="20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Dziecięcy Telefon Zaufania Rzecznika Praw Dziecka</a:t>
            </a:r>
            <a:endParaRPr lang="pl-PL" sz="2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rostokąt 47">
            <a:extLst>
              <a:ext uri="{FF2B5EF4-FFF2-40B4-BE49-F238E27FC236}">
                <a16:creationId xmlns:a16="http://schemas.microsoft.com/office/drawing/2014/main" id="{1A31AE0B-6BF2-369F-6F11-9BB1042EA3F2}"/>
              </a:ext>
            </a:extLst>
          </p:cNvPr>
          <p:cNvSpPr/>
          <p:nvPr/>
        </p:nvSpPr>
        <p:spPr>
          <a:xfrm>
            <a:off x="1116000" y="3723299"/>
            <a:ext cx="770220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b="0" strike="noStrike" spc="-1" dirty="0">
                <a:solidFill>
                  <a:srgbClr val="FFFFFF"/>
                </a:solidFill>
                <a:latin typeface="Gadugi"/>
                <a:ea typeface="DejaVu Sans"/>
              </a:rPr>
              <a:t>24 godziny na dobę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7 dni w tygodniu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Bezpłatny, anonimowy i całkowicie dyskretny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b="0" strike="noStrike" spc="-1" dirty="0">
                <a:solidFill>
                  <a:srgbClr val="FFFFFF"/>
                </a:solidFill>
                <a:latin typeface="Gadugi"/>
              </a:rPr>
              <a:t>Czat online</a:t>
            </a:r>
          </a:p>
        </p:txBody>
      </p:sp>
      <p:sp>
        <p:nvSpPr>
          <p:cNvPr id="49" name="Łącznik prosty 48">
            <a:extLst>
              <a:ext uri="{FF2B5EF4-FFF2-40B4-BE49-F238E27FC236}">
                <a16:creationId xmlns:a16="http://schemas.microsoft.com/office/drawing/2014/main" id="{AC457C16-5953-2F51-10B1-1EB4328BB48F}"/>
              </a:ext>
            </a:extLst>
          </p:cNvPr>
          <p:cNvSpPr/>
          <p:nvPr/>
        </p:nvSpPr>
        <p:spPr>
          <a:xfrm>
            <a:off x="468000" y="1080000"/>
            <a:ext cx="9252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08913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8DD126D-7B36-B7C1-0A96-076DDDCC77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rostokąt 49">
            <a:extLst>
              <a:ext uri="{FF2B5EF4-FFF2-40B4-BE49-F238E27FC236}">
                <a16:creationId xmlns:a16="http://schemas.microsoft.com/office/drawing/2014/main" id="{1BFA7BA4-459E-071F-289E-D4DDE905DC35}"/>
              </a:ext>
            </a:extLst>
          </p:cNvPr>
          <p:cNvSpPr/>
          <p:nvPr/>
        </p:nvSpPr>
        <p:spPr>
          <a:xfrm>
            <a:off x="1116000" y="2124000"/>
            <a:ext cx="607993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228600" indent="-228600">
              <a:lnSpc>
                <a:spcPct val="130000"/>
              </a:lnSpc>
              <a:buFont typeface="+mj-lt"/>
              <a:buAutoNum type="arabicPeriod"/>
            </a:pP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Przygotujcie plakat</a:t>
            </a:r>
            <a:r>
              <a:rPr lang="pl-PL" sz="1100" spc="-1" dirty="0">
                <a:solidFill>
                  <a:srgbClr val="FFFFFF"/>
                </a:solidFill>
                <a:latin typeface="Gadugi"/>
              </a:rPr>
              <a:t>, na którym przedstawicie różne trudne sytuacje, które mogą się zdarzyć w szkole lub w domu. </a:t>
            </a:r>
          </a:p>
          <a:p>
            <a:pPr marL="228600" indent="-228600">
              <a:lnSpc>
                <a:spcPct val="130000"/>
              </a:lnSpc>
              <a:buFont typeface="+mj-lt"/>
              <a:buAutoNum type="arabicPeriod"/>
            </a:pPr>
            <a:r>
              <a:rPr lang="pl-PL" sz="1100" strike="noStrike" spc="-1" dirty="0">
                <a:solidFill>
                  <a:srgbClr val="FFFFFF"/>
                </a:solidFill>
                <a:latin typeface="Gadugi"/>
              </a:rPr>
              <a:t>Dopiszcie, </a:t>
            </a:r>
            <a:r>
              <a:rPr lang="pl-PL" sz="1100" b="1" strike="noStrike" spc="-1" dirty="0">
                <a:solidFill>
                  <a:srgbClr val="FFFFFF"/>
                </a:solidFill>
                <a:latin typeface="Gadugi"/>
              </a:rPr>
              <a:t>kto może pomóc</a:t>
            </a:r>
            <a:r>
              <a:rPr lang="pl-PL" sz="1100" strike="noStrike" spc="-1" dirty="0">
                <a:solidFill>
                  <a:srgbClr val="FFFFFF"/>
                </a:solidFill>
                <a:latin typeface="Gadugi"/>
              </a:rPr>
              <a:t> (rodzic, wychowawca, pedagog, dyrekcja, Rzecznik Praw Dziecka, numer 800 121 212).</a:t>
            </a:r>
          </a:p>
          <a:p>
            <a:pPr>
              <a:lnSpc>
                <a:spcPct val="130000"/>
              </a:lnSpc>
            </a:pPr>
            <a:endParaRPr lang="pl-PL" sz="1100" b="1" strike="noStrike" spc="-1" dirty="0">
              <a:solidFill>
                <a:srgbClr val="FFFFFF"/>
              </a:solidFill>
              <a:latin typeface="Gadugi"/>
            </a:endParaRPr>
          </a:p>
          <a:p>
            <a:pPr marL="228600" indent="-228600">
              <a:lnSpc>
                <a:spcPct val="130000"/>
              </a:lnSpc>
              <a:buFont typeface="+mj-lt"/>
              <a:buAutoNum type="arabicPeriod"/>
            </a:pPr>
            <a:endParaRPr lang="pl-PL" sz="1100" b="1" spc="-1" dirty="0">
              <a:solidFill>
                <a:srgbClr val="FFFFFF"/>
              </a:solidFill>
              <a:latin typeface="Gadugi"/>
            </a:endParaRPr>
          </a:p>
          <a:p>
            <a:pPr marL="228600" indent="-228600">
              <a:lnSpc>
                <a:spcPct val="130000"/>
              </a:lnSpc>
              <a:buFont typeface="+mj-lt"/>
              <a:buAutoNum type="arabicPeriod"/>
            </a:pPr>
            <a:endParaRPr lang="pl-PL" sz="1100" b="1" strike="noStrike" spc="-1" dirty="0">
              <a:solidFill>
                <a:srgbClr val="FFFFFF"/>
              </a:solidFill>
              <a:latin typeface="Gadugi"/>
            </a:endParaRPr>
          </a:p>
        </p:txBody>
      </p:sp>
      <p:sp>
        <p:nvSpPr>
          <p:cNvPr id="51" name="Prostokąt 50">
            <a:extLst>
              <a:ext uri="{FF2B5EF4-FFF2-40B4-BE49-F238E27FC236}">
                <a16:creationId xmlns:a16="http://schemas.microsoft.com/office/drawing/2014/main" id="{9B7D3085-08DF-5911-535F-DD333A4F3391}"/>
              </a:ext>
            </a:extLst>
          </p:cNvPr>
          <p:cNvSpPr/>
          <p:nvPr/>
        </p:nvSpPr>
        <p:spPr>
          <a:xfrm>
            <a:off x="1115999" y="1728000"/>
            <a:ext cx="8286417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pl-PL" sz="20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Klasowy plakat – Kiedy trzeba pomocy, wiem, do kogo się zwrócić</a:t>
            </a:r>
            <a:endParaRPr lang="pl-PL" sz="2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rostokąt 51">
            <a:extLst>
              <a:ext uri="{FF2B5EF4-FFF2-40B4-BE49-F238E27FC236}">
                <a16:creationId xmlns:a16="http://schemas.microsoft.com/office/drawing/2014/main" id="{F3641C74-19A5-5D59-684F-203694BC1C7A}"/>
              </a:ext>
            </a:extLst>
          </p:cNvPr>
          <p:cNvSpPr/>
          <p:nvPr/>
        </p:nvSpPr>
        <p:spPr>
          <a:xfrm>
            <a:off x="4068000" y="331920"/>
            <a:ext cx="5758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r">
              <a:lnSpc>
                <a:spcPct val="100000"/>
              </a:lnSpc>
            </a:pPr>
            <a:r>
              <a:rPr lang="pl-PL" b="1" spc="-1" dirty="0">
                <a:solidFill>
                  <a:srgbClr val="DEB940"/>
                </a:solidFill>
                <a:latin typeface="Gadugi"/>
              </a:rPr>
              <a:t>Rzecznik Praw Dziecka</a:t>
            </a:r>
            <a:endParaRPr lang="pl-PL" spc="-1" dirty="0">
              <a:solidFill>
                <a:srgbClr val="000000"/>
              </a:solidFill>
              <a:latin typeface="Gadugi"/>
            </a:endParaRPr>
          </a:p>
          <a:p>
            <a:pPr algn="r">
              <a:lnSpc>
                <a:spcPct val="110000"/>
              </a:lnSpc>
            </a:pPr>
            <a:r>
              <a:rPr lang="pl-PL" sz="1400" i="1" spc="-1" dirty="0">
                <a:solidFill>
                  <a:srgbClr val="FFFFFF"/>
                </a:solidFill>
                <a:latin typeface="Gadugi"/>
              </a:rPr>
              <a:t>Mali Rzecznicy w Akcji</a:t>
            </a:r>
            <a:endParaRPr lang="pl-PL" sz="1400" spc="-1" dirty="0">
              <a:solidFill>
                <a:srgbClr val="000000"/>
              </a:solidFill>
              <a:latin typeface="Gadugi"/>
            </a:endParaRPr>
          </a:p>
        </p:txBody>
      </p:sp>
      <p:sp>
        <p:nvSpPr>
          <p:cNvPr id="53" name="Łącznik prosty 52">
            <a:extLst>
              <a:ext uri="{FF2B5EF4-FFF2-40B4-BE49-F238E27FC236}">
                <a16:creationId xmlns:a16="http://schemas.microsoft.com/office/drawing/2014/main" id="{B392600B-6192-20B6-5235-2CC1FAEA95BD}"/>
              </a:ext>
            </a:extLst>
          </p:cNvPr>
          <p:cNvSpPr/>
          <p:nvPr/>
        </p:nvSpPr>
        <p:spPr>
          <a:xfrm>
            <a:off x="468000" y="1080000"/>
            <a:ext cx="9252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838000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rostokąt 59"/>
          <p:cNvSpPr/>
          <p:nvPr/>
        </p:nvSpPr>
        <p:spPr>
          <a:xfrm>
            <a:off x="1043999" y="3060000"/>
            <a:ext cx="7919999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l-PL" sz="2800" b="1" strike="noStrike" spc="-1" dirty="0">
                <a:solidFill>
                  <a:srgbClr val="FFFFFF"/>
                </a:solidFill>
                <a:latin typeface="Gadugi"/>
                <a:ea typeface="DejaVu Sans"/>
              </a:rPr>
              <a:t>Czego nowego dowiedzieliście się o swoich prawach?</a:t>
            </a:r>
          </a:p>
          <a:p>
            <a:pPr algn="ctr">
              <a:lnSpc>
                <a:spcPct val="100000"/>
              </a:lnSpc>
            </a:pPr>
            <a:r>
              <a:rPr lang="pl-PL" sz="2800" b="1" spc="-1" dirty="0">
                <a:solidFill>
                  <a:srgbClr val="FFFFFF"/>
                </a:solidFill>
                <a:latin typeface="Gadugi"/>
              </a:rPr>
              <a:t>Jak możecie pomóc innym, jeśli jesteście świadkami problemów?</a:t>
            </a:r>
            <a:endParaRPr lang="pl-PL" sz="2800" b="0" strike="noStrike" spc="-1" dirty="0">
              <a:solidFill>
                <a:srgbClr val="DEB940"/>
              </a:solidFill>
              <a:latin typeface="Arial"/>
            </a:endParaRPr>
          </a:p>
          <a:p>
            <a:pPr algn="ctr">
              <a:lnSpc>
                <a:spcPct val="110000"/>
              </a:lnSpc>
            </a:pPr>
            <a:endParaRPr lang="pl-PL" sz="1000" b="0" strike="noStrike" spc="-1" dirty="0">
              <a:solidFill>
                <a:srgbClr val="DEB940"/>
              </a:solidFill>
              <a:latin typeface="Arial"/>
            </a:endParaRPr>
          </a:p>
        </p:txBody>
      </p:sp>
      <p:sp>
        <p:nvSpPr>
          <p:cNvPr id="61" name="Łącznik prosty 60"/>
          <p:cNvSpPr/>
          <p:nvPr/>
        </p:nvSpPr>
        <p:spPr>
          <a:xfrm>
            <a:off x="1044000" y="2772000"/>
            <a:ext cx="7920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Łącznik prosty 61"/>
          <p:cNvSpPr/>
          <p:nvPr/>
        </p:nvSpPr>
        <p:spPr>
          <a:xfrm>
            <a:off x="1044000" y="2808000"/>
            <a:ext cx="7920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3F0D3F2-F499-8846-FD12-FAD5D91309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rostokąt 59">
            <a:extLst>
              <a:ext uri="{FF2B5EF4-FFF2-40B4-BE49-F238E27FC236}">
                <a16:creationId xmlns:a16="http://schemas.microsoft.com/office/drawing/2014/main" id="{5CF903D8-87D1-1DF3-9A06-152EAEC64D3E}"/>
              </a:ext>
            </a:extLst>
          </p:cNvPr>
          <p:cNvSpPr/>
          <p:nvPr/>
        </p:nvSpPr>
        <p:spPr>
          <a:xfrm>
            <a:off x="2520000" y="3060000"/>
            <a:ext cx="4822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l-PL" sz="2800" b="1" strike="noStrike" spc="-1" dirty="0">
                <a:solidFill>
                  <a:srgbClr val="FFFFFF"/>
                </a:solidFill>
                <a:latin typeface="Gadugi"/>
                <a:ea typeface="DejaVu Sans"/>
              </a:rPr>
              <a:t>Dziękujemy za uwagę!</a:t>
            </a:r>
            <a:endParaRPr lang="pl-PL" sz="2800" b="0" strike="noStrike" spc="-1" dirty="0">
              <a:solidFill>
                <a:srgbClr val="DEB940"/>
              </a:solidFill>
              <a:latin typeface="Arial"/>
            </a:endParaRPr>
          </a:p>
          <a:p>
            <a:pPr algn="ctr">
              <a:lnSpc>
                <a:spcPct val="110000"/>
              </a:lnSpc>
            </a:pPr>
            <a:endParaRPr lang="pl-PL" sz="1000" b="0" strike="noStrike" spc="-1" dirty="0">
              <a:solidFill>
                <a:srgbClr val="DEB940"/>
              </a:solidFill>
              <a:latin typeface="Arial"/>
            </a:endParaRPr>
          </a:p>
        </p:txBody>
      </p:sp>
      <p:sp>
        <p:nvSpPr>
          <p:cNvPr id="61" name="Łącznik prosty 60">
            <a:extLst>
              <a:ext uri="{FF2B5EF4-FFF2-40B4-BE49-F238E27FC236}">
                <a16:creationId xmlns:a16="http://schemas.microsoft.com/office/drawing/2014/main" id="{364D8CF5-1B6D-F15C-2F6A-9F5142AB99C8}"/>
              </a:ext>
            </a:extLst>
          </p:cNvPr>
          <p:cNvSpPr/>
          <p:nvPr/>
        </p:nvSpPr>
        <p:spPr>
          <a:xfrm>
            <a:off x="1044000" y="2772000"/>
            <a:ext cx="7920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Łącznik prosty 61">
            <a:extLst>
              <a:ext uri="{FF2B5EF4-FFF2-40B4-BE49-F238E27FC236}">
                <a16:creationId xmlns:a16="http://schemas.microsoft.com/office/drawing/2014/main" id="{E1161229-56EA-6C69-D572-5BCE9CE6DE93}"/>
              </a:ext>
            </a:extLst>
          </p:cNvPr>
          <p:cNvSpPr/>
          <p:nvPr/>
        </p:nvSpPr>
        <p:spPr>
          <a:xfrm>
            <a:off x="1044000" y="2808000"/>
            <a:ext cx="7920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11525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318</TotalTime>
  <Words>301</Words>
  <Application>Microsoft Macintosh PowerPoint</Application>
  <PresentationFormat>Niestandardowy</PresentationFormat>
  <Paragraphs>48</Paragraphs>
  <Slides>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3" baseType="lpstr">
      <vt:lpstr>Arial</vt:lpstr>
      <vt:lpstr>Gadugi</vt:lpstr>
      <vt:lpstr>Symbol</vt:lpstr>
      <vt:lpstr>Times New Roman</vt:lpstr>
      <vt:lpstr>Wingdings</vt:lpstr>
      <vt:lpstr>Office Theme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dc:description/>
  <cp:lastModifiedBy>Magdalena Herman</cp:lastModifiedBy>
  <cp:revision>8</cp:revision>
  <cp:lastPrinted>2025-03-31T09:53:12Z</cp:lastPrinted>
  <dcterms:created xsi:type="dcterms:W3CDTF">2025-03-31T09:36:01Z</dcterms:created>
  <dcterms:modified xsi:type="dcterms:W3CDTF">2025-10-30T14:58:47Z</dcterms:modified>
  <dc:language>pl-PL</dc:language>
</cp:coreProperties>
</file>