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1" r:id="rId5"/>
    <p:sldId id="265" r:id="rId6"/>
    <p:sldId id="264" r:id="rId7"/>
    <p:sldId id="266" r:id="rId8"/>
    <p:sldId id="263" r:id="rId9"/>
  </p:sldIdLst>
  <p:sldSz cx="10080625" cy="5670550"/>
  <p:notesSz cx="7559675" cy="106918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48"/>
  </p:normalViewPr>
  <p:slideViewPr>
    <p:cSldViewPr snapToGrid="0">
      <p:cViewPr varScale="1">
        <p:scale>
          <a:sx n="141" d="100"/>
          <a:sy n="141" d="100"/>
        </p:scale>
        <p:origin x="2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23460A4-A586-495A-9E14-2045752BC36D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962FE2A-5574-4E5A-A116-8F47A53260F0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6A7525D-F728-488C-9D08-1E78F88D44C4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05174A3-8FCD-47AF-A9A5-25A726EBFBEC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 wzorca podtytułu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715AD42-FF1D-4B1F-9D4C-0126198A9CA3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83A84BA-5A21-4416-9C22-C1AA61EEB701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AC01B76-F91C-4402-AA86-5DC54BD22B0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C2CD307-8E41-4D54-971A-5B6E9C011EE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 wzorca podtytułu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5112D9A-3DED-4394-85EB-4011E33F5F7A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ytuł, 2 elementy zawartości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601E14A-6A57-4393-ADFB-A790F1EDE7CE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0DAC735-75BD-481B-B9E1-E2C859E9A0A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897B72F-06A0-45A2-A9C3-EB03A6C80C1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320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&lt;stopka&gt;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6FD78CA-81FE-44A9-A1E5-AA6F17ADDE64}" type="slidenum"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pl-PL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&lt;data/godzina&gt;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format tekstu tytułu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rostokąt 40"/>
          <p:cNvSpPr/>
          <p:nvPr/>
        </p:nvSpPr>
        <p:spPr>
          <a:xfrm>
            <a:off x="1719155" y="2934550"/>
            <a:ext cx="6642313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36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Szkoła bez hejtu</a:t>
            </a:r>
            <a:endParaRPr lang="pl-PL" sz="36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10000"/>
              </a:lnSpc>
            </a:pPr>
            <a:endParaRPr lang="pl-PL" sz="1600" b="0" i="1" strike="noStrike" spc="-1" dirty="0">
              <a:solidFill>
                <a:srgbClr val="FFFFFF"/>
              </a:solidFill>
              <a:latin typeface="Gadugi"/>
              <a:ea typeface="DejaVu Sans"/>
            </a:endParaRPr>
          </a:p>
          <a:p>
            <a:pPr algn="ctr">
              <a:lnSpc>
                <a:spcPct val="110000"/>
              </a:lnSpc>
            </a:pPr>
            <a:r>
              <a:rPr lang="pl-PL" sz="1600" b="0" i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Prawo do szacunku w szkole</a:t>
            </a:r>
          </a:p>
          <a:p>
            <a:pPr algn="ctr">
              <a:lnSpc>
                <a:spcPct val="110000"/>
              </a:lnSpc>
            </a:pPr>
            <a:endParaRPr lang="pl-PL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Łącznik prosty 41"/>
          <p:cNvSpPr/>
          <p:nvPr/>
        </p:nvSpPr>
        <p:spPr>
          <a:xfrm>
            <a:off x="1044000" y="2700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Łącznik prosty 42"/>
          <p:cNvSpPr/>
          <p:nvPr/>
        </p:nvSpPr>
        <p:spPr>
          <a:xfrm>
            <a:off x="1044000" y="2736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/>
          <p:cNvSpPr/>
          <p:nvPr/>
        </p:nvSpPr>
        <p:spPr>
          <a:xfrm>
            <a:off x="1116000" y="2124000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0" strike="noStrike" spc="-1" dirty="0">
                <a:solidFill>
                  <a:srgbClr val="FFFFFF"/>
                </a:solidFill>
                <a:latin typeface="Gadugi"/>
                <a:ea typeface="DejaVu Sans"/>
              </a:rPr>
              <a:t>Co różni hejt od krytyki?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Czy hejt jest tylko w Internecie?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Jakie uczucia towarzyszą osobie, której dotyka hejt?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spc="-1" dirty="0">
              <a:solidFill>
                <a:srgbClr val="FFFFFF"/>
              </a:solidFill>
              <a:latin typeface="Gadugi"/>
            </a:endParaRP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spc="-1" dirty="0">
              <a:solidFill>
                <a:srgbClr val="FFFFFF"/>
              </a:solidFill>
              <a:latin typeface="Gadugi"/>
            </a:endParaRP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Konstytucja RP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Konwencja o prawach dziecka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Kodeks karny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Ustawa o postępowaniu w sprawach nieletnich</a:t>
            </a:r>
          </a:p>
        </p:txBody>
      </p:sp>
      <p:sp>
        <p:nvSpPr>
          <p:cNvPr id="45" name="Prostokąt 44"/>
          <p:cNvSpPr/>
          <p:nvPr/>
        </p:nvSpPr>
        <p:spPr>
          <a:xfrm>
            <a:off x="1116000" y="1728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Wprowadzenie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/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Szkoła bez hejtu</a:t>
            </a:r>
            <a:endParaRPr lang="pl-PL" sz="1300" b="0" strike="noStrike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b="0" i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Prawo do szacunku w szkole</a:t>
            </a:r>
            <a:endParaRPr lang="pl-PL" sz="1100" b="0" strike="noStrike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/>
          <p:cNvSpPr/>
          <p:nvPr/>
        </p:nvSpPr>
        <p:spPr>
          <a:xfrm>
            <a:off x="1356730" y="37763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/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b="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/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rostokąt 49"/>
          <p:cNvSpPr/>
          <p:nvPr/>
        </p:nvSpPr>
        <p:spPr>
          <a:xfrm>
            <a:off x="1116000" y="2292965"/>
            <a:ext cx="607993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Znieważenie – art. 216 Kodeksu karnego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Zniesławienie – art. 212 Kodeksu karnego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Cyberbullying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Postępowanie w sprawach nieletnich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Wolność słowa a odpowiedzialność</a:t>
            </a:r>
          </a:p>
        </p:txBody>
      </p:sp>
      <p:sp>
        <p:nvSpPr>
          <p:cNvPr id="51" name="Prostokąt 50"/>
          <p:cNvSpPr/>
          <p:nvPr/>
        </p:nvSpPr>
        <p:spPr>
          <a:xfrm>
            <a:off x="1116000" y="1728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Mini wykład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rostokąt 51"/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Szkoła bez hejtu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i="1" spc="-1" dirty="0">
                <a:solidFill>
                  <a:srgbClr val="FFFFFF"/>
                </a:solidFill>
                <a:latin typeface="Gadugi"/>
              </a:rPr>
              <a:t>Prawo do szacunku w szkole</a:t>
            </a:r>
            <a:endParaRPr lang="pl-PL" sz="11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53" name="Łącznik prosty 52"/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84642F-7800-9130-F3FB-C4745699E3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>
            <a:extLst>
              <a:ext uri="{FF2B5EF4-FFF2-40B4-BE49-F238E27FC236}">
                <a16:creationId xmlns:a16="http://schemas.microsoft.com/office/drawing/2014/main" id="{28DF8E1E-E83F-ADA0-77B9-5D427F705211}"/>
              </a:ext>
            </a:extLst>
          </p:cNvPr>
          <p:cNvSpPr/>
          <p:nvPr/>
        </p:nvSpPr>
        <p:spPr>
          <a:xfrm>
            <a:off x="1116000" y="2124000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Określcie, czy doszło do hejtu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Nazwijcie naruszone prawo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Wskażcie możliwy sposób reakcji</a:t>
            </a:r>
          </a:p>
        </p:txBody>
      </p:sp>
      <p:sp>
        <p:nvSpPr>
          <p:cNvPr id="45" name="Prostokąt 44">
            <a:extLst>
              <a:ext uri="{FF2B5EF4-FFF2-40B4-BE49-F238E27FC236}">
                <a16:creationId xmlns:a16="http://schemas.microsoft.com/office/drawing/2014/main" id="{0E59FAA2-35F5-B315-6660-C9256B7C43A5}"/>
              </a:ext>
            </a:extLst>
          </p:cNvPr>
          <p:cNvSpPr/>
          <p:nvPr/>
        </p:nvSpPr>
        <p:spPr>
          <a:xfrm>
            <a:off x="1116000" y="1728000"/>
            <a:ext cx="5655992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Analiza przypadków – praca w grupach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>
            <a:extLst>
              <a:ext uri="{FF2B5EF4-FFF2-40B4-BE49-F238E27FC236}">
                <a16:creationId xmlns:a16="http://schemas.microsoft.com/office/drawing/2014/main" id="{D20A569C-5236-E155-BFD0-4CF676432045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Szkoła bez hejtu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i="1" spc="-1" dirty="0">
                <a:solidFill>
                  <a:srgbClr val="FFFFFF"/>
                </a:solidFill>
                <a:latin typeface="Gadugi"/>
              </a:rPr>
              <a:t>Prawo do szacunku w szkole</a:t>
            </a:r>
            <a:endParaRPr lang="pl-PL" sz="11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>
            <a:extLst>
              <a:ext uri="{FF2B5EF4-FFF2-40B4-BE49-F238E27FC236}">
                <a16:creationId xmlns:a16="http://schemas.microsoft.com/office/drawing/2014/main" id="{C122801D-B69C-9F64-4BCA-254BF5D7C46A}"/>
              </a:ext>
            </a:extLst>
          </p:cNvPr>
          <p:cNvSpPr/>
          <p:nvPr/>
        </p:nvSpPr>
        <p:spPr>
          <a:xfrm>
            <a:off x="1116000" y="37763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>
            <a:extLst>
              <a:ext uri="{FF2B5EF4-FFF2-40B4-BE49-F238E27FC236}">
                <a16:creationId xmlns:a16="http://schemas.microsoft.com/office/drawing/2014/main" id="{1A31AE0B-6BF2-369F-6F11-9BB1042EA3F2}"/>
              </a:ext>
            </a:extLst>
          </p:cNvPr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30000"/>
              </a:lnSpc>
            </a:pPr>
            <a:endParaRPr lang="pl-PL" sz="110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>
            <a:extLst>
              <a:ext uri="{FF2B5EF4-FFF2-40B4-BE49-F238E27FC236}">
                <a16:creationId xmlns:a16="http://schemas.microsoft.com/office/drawing/2014/main" id="{AC457C16-5953-2F51-10B1-1EB4328BB48F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8913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A949F9-B818-8AD9-AB25-FC05DEB6F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>
            <a:extLst>
              <a:ext uri="{FF2B5EF4-FFF2-40B4-BE49-F238E27FC236}">
                <a16:creationId xmlns:a16="http://schemas.microsoft.com/office/drawing/2014/main" id="{FF7B8A4D-3A7A-6488-680F-E3F1216E70B7}"/>
              </a:ext>
            </a:extLst>
          </p:cNvPr>
          <p:cNvSpPr/>
          <p:nvPr/>
        </p:nvSpPr>
        <p:spPr>
          <a:xfrm>
            <a:off x="1116000" y="2124000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Każdy uczeń zapisuje na kartce jedną zasadę, która może zapobiec hejtowi w klasie lub w sieci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Następnie uczniowie w parach lub małych grupach łączą podobne propozycje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Klasa wybiera 6-8 zasad, które zostają przepisane na duży plakat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Wszyscy uczniowie podpisują się pod nim jako wyraz wspólnego zobowiązania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5" name="Prostokąt 44">
            <a:extLst>
              <a:ext uri="{FF2B5EF4-FFF2-40B4-BE49-F238E27FC236}">
                <a16:creationId xmlns:a16="http://schemas.microsoft.com/office/drawing/2014/main" id="{13C706F6-98FE-4ED0-1BB9-29C92FC0907F}"/>
              </a:ext>
            </a:extLst>
          </p:cNvPr>
          <p:cNvSpPr/>
          <p:nvPr/>
        </p:nvSpPr>
        <p:spPr>
          <a:xfrm>
            <a:off x="1116000" y="1728000"/>
            <a:ext cx="6199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Ćwiczenie kreatywne – „Kodeks klasy bez hejtu”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>
            <a:extLst>
              <a:ext uri="{FF2B5EF4-FFF2-40B4-BE49-F238E27FC236}">
                <a16:creationId xmlns:a16="http://schemas.microsoft.com/office/drawing/2014/main" id="{B46367A2-889B-E07D-6969-0F59C7DF0A8F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Szkoła bez hejtu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i="1" spc="-1" dirty="0">
                <a:solidFill>
                  <a:srgbClr val="FFFFFF"/>
                </a:solidFill>
                <a:latin typeface="Gadugi"/>
              </a:rPr>
              <a:t>Prawo do szacunku w szkole</a:t>
            </a:r>
            <a:endParaRPr lang="pl-PL" sz="11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>
            <a:extLst>
              <a:ext uri="{FF2B5EF4-FFF2-40B4-BE49-F238E27FC236}">
                <a16:creationId xmlns:a16="http://schemas.microsoft.com/office/drawing/2014/main" id="{BC4BC95B-FC25-5B01-4258-4A9040366C1E}"/>
              </a:ext>
            </a:extLst>
          </p:cNvPr>
          <p:cNvSpPr/>
          <p:nvPr/>
        </p:nvSpPr>
        <p:spPr>
          <a:xfrm>
            <a:off x="1116000" y="37763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>
            <a:extLst>
              <a:ext uri="{FF2B5EF4-FFF2-40B4-BE49-F238E27FC236}">
                <a16:creationId xmlns:a16="http://schemas.microsoft.com/office/drawing/2014/main" id="{602C3BB8-F59B-7F0C-4F13-05E35EB6D83E}"/>
              </a:ext>
            </a:extLst>
          </p:cNvPr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30000"/>
              </a:lnSpc>
            </a:pPr>
            <a:endParaRPr lang="pl-PL" sz="110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>
            <a:extLst>
              <a:ext uri="{FF2B5EF4-FFF2-40B4-BE49-F238E27FC236}">
                <a16:creationId xmlns:a16="http://schemas.microsoft.com/office/drawing/2014/main" id="{90379A6D-7B2F-744C-E84F-A3C99F020CB7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46504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34B9F3-0C9C-A96E-205B-B8CCE7C596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rostokąt 49">
            <a:extLst>
              <a:ext uri="{FF2B5EF4-FFF2-40B4-BE49-F238E27FC236}">
                <a16:creationId xmlns:a16="http://schemas.microsoft.com/office/drawing/2014/main" id="{020E5004-E4CA-DC0E-8BF2-84142E910EF3}"/>
              </a:ext>
            </a:extLst>
          </p:cNvPr>
          <p:cNvSpPr/>
          <p:nvPr/>
        </p:nvSpPr>
        <p:spPr>
          <a:xfrm>
            <a:off x="1115999" y="2312449"/>
            <a:ext cx="607993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Podział klasy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Przygotowanie argumentów – korzystając z przykładów z życia szkolnego i prawa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Przedstawienie argumentów i dyskusja</a:t>
            </a:r>
          </a:p>
        </p:txBody>
      </p:sp>
      <p:sp>
        <p:nvSpPr>
          <p:cNvPr id="51" name="Prostokąt 50">
            <a:extLst>
              <a:ext uri="{FF2B5EF4-FFF2-40B4-BE49-F238E27FC236}">
                <a16:creationId xmlns:a16="http://schemas.microsoft.com/office/drawing/2014/main" id="{13316B51-4B25-7088-4443-90906C982A49}"/>
              </a:ext>
            </a:extLst>
          </p:cNvPr>
          <p:cNvSpPr/>
          <p:nvPr/>
        </p:nvSpPr>
        <p:spPr>
          <a:xfrm>
            <a:off x="1115999" y="1728000"/>
            <a:ext cx="8286417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Debata – „Czy słowa mogą ranić tak mocno jak czyny?”</a:t>
            </a: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rostokąt 51">
            <a:extLst>
              <a:ext uri="{FF2B5EF4-FFF2-40B4-BE49-F238E27FC236}">
                <a16:creationId xmlns:a16="http://schemas.microsoft.com/office/drawing/2014/main" id="{0748FD0D-E2F6-1678-B21D-C72F2B53FFBF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Szkoła bez hejtu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i="1" spc="-1" dirty="0">
                <a:solidFill>
                  <a:srgbClr val="FFFFFF"/>
                </a:solidFill>
                <a:latin typeface="Gadugi"/>
              </a:rPr>
              <a:t>Prawo do szacunku w szkole</a:t>
            </a:r>
            <a:endParaRPr lang="pl-PL" sz="11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53" name="Łącznik prosty 52">
            <a:extLst>
              <a:ext uri="{FF2B5EF4-FFF2-40B4-BE49-F238E27FC236}">
                <a16:creationId xmlns:a16="http://schemas.microsoft.com/office/drawing/2014/main" id="{146DAAA8-A151-E0D3-441B-C87DE0EE40F2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54616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B73DB8-3349-339E-47C8-7D7947B42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rostokąt 49">
            <a:extLst>
              <a:ext uri="{FF2B5EF4-FFF2-40B4-BE49-F238E27FC236}">
                <a16:creationId xmlns:a16="http://schemas.microsoft.com/office/drawing/2014/main" id="{6540D7EF-83F5-A696-4823-843704135B0C}"/>
              </a:ext>
            </a:extLst>
          </p:cNvPr>
          <p:cNvSpPr/>
          <p:nvPr/>
        </p:nvSpPr>
        <p:spPr>
          <a:xfrm>
            <a:off x="1115999" y="2312449"/>
            <a:ext cx="607993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Czego dowiedziałeś się dziś o </a:t>
            </a:r>
            <a:r>
              <a:rPr lang="pl-PL" sz="1100" strike="noStrike" spc="-1" dirty="0" err="1">
                <a:solidFill>
                  <a:srgbClr val="FFFFFF"/>
                </a:solidFill>
                <a:latin typeface="Gadugi"/>
              </a:rPr>
              <a:t>hejcie</a:t>
            </a: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 i jego skutkach?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Dlaczego warto reagować, nawet jeśli hejt nie dotyczy Ciebie bezpośrednio?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Jakie prawa chronią nas przed hejtem?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Czy można zrezygnować z hejtu, nie rezygnując z wolności słowa?</a:t>
            </a:r>
            <a:endParaRPr lang="pl-PL" sz="110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51" name="Prostokąt 50">
            <a:extLst>
              <a:ext uri="{FF2B5EF4-FFF2-40B4-BE49-F238E27FC236}">
                <a16:creationId xmlns:a16="http://schemas.microsoft.com/office/drawing/2014/main" id="{55904561-91DD-7952-F414-983252428A25}"/>
              </a:ext>
            </a:extLst>
          </p:cNvPr>
          <p:cNvSpPr/>
          <p:nvPr/>
        </p:nvSpPr>
        <p:spPr>
          <a:xfrm>
            <a:off x="1115999" y="1728000"/>
            <a:ext cx="8286417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Podsumowanie</a:t>
            </a: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rostokąt 51">
            <a:extLst>
              <a:ext uri="{FF2B5EF4-FFF2-40B4-BE49-F238E27FC236}">
                <a16:creationId xmlns:a16="http://schemas.microsoft.com/office/drawing/2014/main" id="{43ADF56B-3FF1-69F4-C1AA-6CDDB746E56D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Szkoła bez hejtu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i="1" spc="-1" dirty="0">
                <a:solidFill>
                  <a:srgbClr val="FFFFFF"/>
                </a:solidFill>
                <a:latin typeface="Gadugi"/>
              </a:rPr>
              <a:t>Prawo do szacunku w szkole</a:t>
            </a:r>
            <a:endParaRPr lang="pl-PL" sz="11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53" name="Łącznik prosty 52">
            <a:extLst>
              <a:ext uri="{FF2B5EF4-FFF2-40B4-BE49-F238E27FC236}">
                <a16:creationId xmlns:a16="http://schemas.microsoft.com/office/drawing/2014/main" id="{FCC10395-C660-CDB6-71BB-232179796718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07866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F0D3F2-F499-8846-FD12-FAD5D9130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rostokąt 59">
            <a:extLst>
              <a:ext uri="{FF2B5EF4-FFF2-40B4-BE49-F238E27FC236}">
                <a16:creationId xmlns:a16="http://schemas.microsoft.com/office/drawing/2014/main" id="{5CF903D8-87D1-1DF3-9A06-152EAEC64D3E}"/>
              </a:ext>
            </a:extLst>
          </p:cNvPr>
          <p:cNvSpPr/>
          <p:nvPr/>
        </p:nvSpPr>
        <p:spPr>
          <a:xfrm>
            <a:off x="2520000" y="3060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2800" b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Dziękujemy za uwagę!</a:t>
            </a:r>
            <a:endParaRPr lang="pl-PL" sz="2800" b="0" strike="noStrike" spc="-1" dirty="0">
              <a:solidFill>
                <a:srgbClr val="DEB940"/>
              </a:solidFill>
              <a:latin typeface="Arial"/>
            </a:endParaRPr>
          </a:p>
          <a:p>
            <a:pPr algn="ctr">
              <a:lnSpc>
                <a:spcPct val="110000"/>
              </a:lnSpc>
            </a:pPr>
            <a:endParaRPr lang="pl-PL" sz="1000" b="0" strike="noStrike" spc="-1" dirty="0">
              <a:solidFill>
                <a:srgbClr val="DEB940"/>
              </a:solidFill>
              <a:latin typeface="Arial"/>
            </a:endParaRPr>
          </a:p>
        </p:txBody>
      </p:sp>
      <p:sp>
        <p:nvSpPr>
          <p:cNvPr id="61" name="Łącznik prosty 60">
            <a:extLst>
              <a:ext uri="{FF2B5EF4-FFF2-40B4-BE49-F238E27FC236}">
                <a16:creationId xmlns:a16="http://schemas.microsoft.com/office/drawing/2014/main" id="{364D8CF5-1B6D-F15C-2F6A-9F5142AB99C8}"/>
              </a:ext>
            </a:extLst>
          </p:cNvPr>
          <p:cNvSpPr/>
          <p:nvPr/>
        </p:nvSpPr>
        <p:spPr>
          <a:xfrm>
            <a:off x="1044000" y="2772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Łącznik prosty 61">
            <a:extLst>
              <a:ext uri="{FF2B5EF4-FFF2-40B4-BE49-F238E27FC236}">
                <a16:creationId xmlns:a16="http://schemas.microsoft.com/office/drawing/2014/main" id="{E1161229-56EA-6C69-D572-5BCE9CE6DE93}"/>
              </a:ext>
            </a:extLst>
          </p:cNvPr>
          <p:cNvSpPr/>
          <p:nvPr/>
        </p:nvSpPr>
        <p:spPr>
          <a:xfrm>
            <a:off x="1044000" y="2808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152531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2" id="{D92C0391-D6FF-9344-9CFA-FAA6A4B5B44B}" vid="{C2D05AB6-1FD9-5141-AC01-D7CB6FD21B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Motyw pakietu Office</Template>
  <TotalTime>92</TotalTime>
  <Words>269</Words>
  <Application>Microsoft Macintosh PowerPoint</Application>
  <PresentationFormat>Niestandardowy</PresentationFormat>
  <Paragraphs>50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4" baseType="lpstr">
      <vt:lpstr>Arial</vt:lpstr>
      <vt:lpstr>Gadugi</vt:lpstr>
      <vt:lpstr>Symbol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Magdalena Herman</dc:creator>
  <dc:description/>
  <cp:lastModifiedBy>Magdalena Herman</cp:lastModifiedBy>
  <cp:revision>1</cp:revision>
  <cp:lastPrinted>2025-10-30T16:37:06Z</cp:lastPrinted>
  <dcterms:created xsi:type="dcterms:W3CDTF">2025-11-12T10:27:42Z</dcterms:created>
  <dcterms:modified xsi:type="dcterms:W3CDTF">2025-11-12T12:00:41Z</dcterms:modified>
  <dc:language>pl-PL</dc:language>
</cp:coreProperties>
</file>